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401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94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526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021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328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40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9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0749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633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998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34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B5B4-3D38-4A14-BAE7-B0FD87099E7D}" type="datetimeFigureOut">
              <a:rPr lang="tr-TR" smtClean="0"/>
              <a:t>28.4.22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92364-8AE3-4E80-8474-32DE688987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209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smtClean="0"/>
              <a:t>ANADOLU SELÇUKLU DEVRİ HAMAMLARI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Ali Osman Uysal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8743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18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3125787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79388" y="5300663"/>
            <a:ext cx="5632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Kars- Ani Selçuklu Hamamı (11.yy. ikinci yarısı)</a:t>
            </a:r>
          </a:p>
          <a:p>
            <a:r>
              <a:rPr lang="tr-TR" altLang="tr-TR"/>
              <a:t>Menuçehr tarafından Alparslan zamanında yaptırıldığı</a:t>
            </a:r>
          </a:p>
          <a:p>
            <a:r>
              <a:rPr lang="tr-TR" altLang="tr-TR"/>
              <a:t> kabul ediliyor. </a:t>
            </a:r>
          </a:p>
        </p:txBody>
      </p:sp>
      <p:pic>
        <p:nvPicPr>
          <p:cNvPr id="45061" name="Picture 5" descr="hamam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4813"/>
            <a:ext cx="4968875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45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17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4254"/>
          <a:stretch>
            <a:fillRect/>
          </a:stretch>
        </p:blipFill>
        <p:spPr bwMode="auto">
          <a:xfrm>
            <a:off x="468313" y="404813"/>
            <a:ext cx="4103687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47675" y="5681663"/>
            <a:ext cx="5518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Mardin Sitti Radviyye Hamamı (1176-1185 arasında)</a:t>
            </a:r>
          </a:p>
          <a:p>
            <a:r>
              <a:rPr lang="tr-TR" altLang="tr-TR"/>
              <a:t>(Artuklu Necmeddin Alpî’nin hanımı</a:t>
            </a:r>
          </a:p>
          <a:p>
            <a:r>
              <a:rPr lang="tr-TR" altLang="tr-TR"/>
              <a:t>Sitti Radviyye tarafından yaptırılmıştır. </a:t>
            </a:r>
          </a:p>
        </p:txBody>
      </p:sp>
    </p:spTree>
    <p:extLst>
      <p:ext uri="{BB962C8B-B14F-4D97-AF65-F5344CB8AC3E}">
        <p14:creationId xmlns:p14="http://schemas.microsoft.com/office/powerpoint/2010/main" val="36583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53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92150"/>
            <a:ext cx="5545137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384300" y="5176838"/>
            <a:ext cx="351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Konya Türbe Hamamı ve çevresi</a:t>
            </a:r>
          </a:p>
        </p:txBody>
      </p:sp>
    </p:spTree>
    <p:extLst>
      <p:ext uri="{BB962C8B-B14F-4D97-AF65-F5344CB8AC3E}">
        <p14:creationId xmlns:p14="http://schemas.microsoft.com/office/powerpoint/2010/main" val="265052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5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5040313" cy="41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763713" y="5157788"/>
            <a:ext cx="582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TÜRBE HAMAMI, XIII.yy</a:t>
            </a:r>
          </a:p>
          <a:p>
            <a:r>
              <a:rPr lang="tr-TR" altLang="tr-TR"/>
              <a:t>Mevlana dergahı civarında imiş, 1955 yılında yıktırılmış.</a:t>
            </a:r>
          </a:p>
        </p:txBody>
      </p:sp>
    </p:spTree>
    <p:extLst>
      <p:ext uri="{BB962C8B-B14F-4D97-AF65-F5344CB8AC3E}">
        <p14:creationId xmlns:p14="http://schemas.microsoft.com/office/powerpoint/2010/main" val="327538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ara00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"/>
          <a:stretch>
            <a:fillRect/>
          </a:stretch>
        </p:blipFill>
        <p:spPr>
          <a:xfrm>
            <a:off x="827088" y="620713"/>
            <a:ext cx="2836862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35013" y="5321300"/>
            <a:ext cx="325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Kayseri Huand Hatun Külliyesi</a:t>
            </a:r>
          </a:p>
        </p:txBody>
      </p:sp>
      <p:pic>
        <p:nvPicPr>
          <p:cNvPr id="5128" name="Picture 8" descr="hunathamammm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08050"/>
            <a:ext cx="50165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611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010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b="1950"/>
          <a:stretch>
            <a:fillRect/>
          </a:stretch>
        </p:blipFill>
        <p:spPr bwMode="auto">
          <a:xfrm>
            <a:off x="4914900" y="404813"/>
            <a:ext cx="344487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009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4225"/>
          <a:stretch>
            <a:fillRect/>
          </a:stretch>
        </p:blipFill>
        <p:spPr bwMode="auto">
          <a:xfrm>
            <a:off x="539750" y="549275"/>
            <a:ext cx="3759200" cy="47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19113" y="5465763"/>
            <a:ext cx="3244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Kayseri Huand Hatun hamamı</a:t>
            </a:r>
          </a:p>
          <a:p>
            <a:r>
              <a:rPr lang="tr-TR" altLang="tr-TR"/>
              <a:t>17.yy.daki durumu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840288" y="5465763"/>
            <a:ext cx="249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Hamamın şimdiki planı</a:t>
            </a:r>
          </a:p>
        </p:txBody>
      </p:sp>
    </p:spTree>
    <p:extLst>
      <p:ext uri="{BB962C8B-B14F-4D97-AF65-F5344CB8AC3E}">
        <p14:creationId xmlns:p14="http://schemas.microsoft.com/office/powerpoint/2010/main" val="1890489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KayseriResimleriKayserideBirgun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032250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ANd9GcTtU0oeT1jJY4B0RmU4AeaLVWcoZMyM7_2Px4o6JirWQ10TwH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3384550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9" descr="Hunat Hatun Cam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"/>
          <a:stretch>
            <a:fillRect/>
          </a:stretch>
        </p:blipFill>
        <p:spPr bwMode="auto">
          <a:xfrm>
            <a:off x="3851275" y="3373438"/>
            <a:ext cx="5176838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65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burhanettin_akbas_0000_panorama_186_hunat_cam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7706" r="795" b="4929"/>
          <a:stretch>
            <a:fillRect/>
          </a:stretch>
        </p:blipFill>
        <p:spPr bwMode="auto">
          <a:xfrm>
            <a:off x="611188" y="476250"/>
            <a:ext cx="7921625" cy="28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411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50825" y="5734050"/>
            <a:ext cx="42354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KONYA SAHİPATA HAMAMI</a:t>
            </a:r>
          </a:p>
          <a:p>
            <a:r>
              <a:rPr lang="tr-TR" altLang="tr-TR"/>
              <a:t>(1258-1279 arası)</a:t>
            </a:r>
          </a:p>
          <a:p>
            <a:r>
              <a:rPr lang="tr-TR" altLang="tr-TR"/>
              <a:t>-mimarı muhtemelen Kölük bin Abdullah</a:t>
            </a:r>
          </a:p>
        </p:txBody>
      </p:sp>
      <p:pic>
        <p:nvPicPr>
          <p:cNvPr id="4103" name="Picture 7" descr="005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3" r="2646" b="6551"/>
          <a:stretch>
            <a:fillRect/>
          </a:stretch>
        </p:blipFill>
        <p:spPr bwMode="auto">
          <a:xfrm>
            <a:off x="5148263" y="260350"/>
            <a:ext cx="3384550" cy="46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127625" y="5032375"/>
            <a:ext cx="283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Restorasyon sonrası planı</a:t>
            </a:r>
          </a:p>
        </p:txBody>
      </p:sp>
      <p:pic>
        <p:nvPicPr>
          <p:cNvPr id="4106" name="Picture 10" descr="DSC_0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52738"/>
            <a:ext cx="3960813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SC_00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3960813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10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Konya’daki Tarihi Hamam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4679950" cy="2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 descr="ANd9GcS2yoSc_PveLQ9iZpeOh0V87Ylrg2bX2L7GKvK0euhqm_zsjCg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4"/>
          <a:stretch>
            <a:fillRect/>
          </a:stretch>
        </p:blipFill>
        <p:spPr bwMode="auto">
          <a:xfrm>
            <a:off x="5508625" y="333375"/>
            <a:ext cx="2430463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885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023938" y="639763"/>
            <a:ext cx="32321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ROMA HAMAMI BÖLÜMLERİ</a:t>
            </a:r>
          </a:p>
          <a:p>
            <a:r>
              <a:rPr lang="tr-TR" altLang="tr-TR"/>
              <a:t>-Apoditerium (soyunmalık)</a:t>
            </a:r>
          </a:p>
          <a:p>
            <a:r>
              <a:rPr lang="tr-TR" altLang="tr-TR"/>
              <a:t>-Frigidarium (soğukluk)</a:t>
            </a:r>
          </a:p>
          <a:p>
            <a:r>
              <a:rPr lang="tr-TR" altLang="tr-TR"/>
              <a:t>-tepidarium (kuru ılıklık)</a:t>
            </a:r>
          </a:p>
          <a:p>
            <a:r>
              <a:rPr lang="tr-TR" altLang="tr-TR"/>
              <a:t>-caldarium (nemli sıcaklık)</a:t>
            </a:r>
          </a:p>
          <a:p>
            <a:r>
              <a:rPr lang="tr-TR" altLang="tr-TR"/>
              <a:t>-sudatorium (buhar banyosu)</a:t>
            </a:r>
          </a:p>
          <a:p>
            <a:r>
              <a:rPr lang="tr-TR" altLang="tr-TR"/>
              <a:t>-hypocaustum (cehennemlik)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292725" y="620713"/>
            <a:ext cx="31686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TÜRK HAMAMI BÖLÜMLERİ</a:t>
            </a:r>
          </a:p>
          <a:p>
            <a:r>
              <a:rPr lang="tr-TR" altLang="tr-TR"/>
              <a:t>-Soyunmalık (câmekân)</a:t>
            </a:r>
          </a:p>
          <a:p>
            <a:r>
              <a:rPr lang="tr-TR" altLang="tr-TR"/>
              <a:t>-Aralık</a:t>
            </a:r>
          </a:p>
          <a:p>
            <a:r>
              <a:rPr lang="tr-TR" altLang="tr-TR"/>
              <a:t>-ılıklık</a:t>
            </a:r>
          </a:p>
          <a:p>
            <a:r>
              <a:rPr lang="tr-TR" altLang="tr-TR"/>
              <a:t>-sıcaklık</a:t>
            </a:r>
          </a:p>
          <a:p>
            <a:r>
              <a:rPr lang="tr-TR" altLang="tr-TR"/>
              <a:t>-halvet hücreleri</a:t>
            </a:r>
          </a:p>
          <a:p>
            <a:r>
              <a:rPr lang="tr-TR" altLang="tr-TR"/>
              <a:t>-su deposu</a:t>
            </a:r>
          </a:p>
          <a:p>
            <a:r>
              <a:rPr lang="tr-TR" altLang="tr-TR"/>
              <a:t>-külhan</a:t>
            </a:r>
          </a:p>
          <a:p>
            <a:r>
              <a:rPr lang="tr-TR" altLang="tr-TR"/>
              <a:t>-cehennemlik</a:t>
            </a:r>
          </a:p>
        </p:txBody>
      </p:sp>
      <p:pic>
        <p:nvPicPr>
          <p:cNvPr id="6151" name="Picture 7" descr="hamam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429000"/>
            <a:ext cx="41814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09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004"/>
          <p:cNvPicPr>
            <a:picLocks noChangeAspect="1" noChangeArrowheads="1"/>
          </p:cNvPicPr>
          <p:nvPr/>
        </p:nvPicPr>
        <p:blipFill>
          <a:blip r:embed="rId2" cstate="print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t="3061" r="6966"/>
          <a:stretch>
            <a:fillRect/>
          </a:stretch>
        </p:blipFill>
        <p:spPr bwMode="auto">
          <a:xfrm>
            <a:off x="468313" y="620713"/>
            <a:ext cx="3146425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827088" y="5661025"/>
            <a:ext cx="42989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TOKAT PERVANE HAMAMI</a:t>
            </a:r>
          </a:p>
          <a:p>
            <a:r>
              <a:rPr lang="tr-TR" altLang="tr-TR"/>
              <a:t>(1275 civarı) Gök medrese külliyesinin</a:t>
            </a:r>
          </a:p>
          <a:p>
            <a:r>
              <a:rPr lang="tr-TR" altLang="tr-TR"/>
              <a:t>Bir yapısı, Muinüddin pervane tarafından</a:t>
            </a:r>
          </a:p>
        </p:txBody>
      </p:sp>
      <p:pic>
        <p:nvPicPr>
          <p:cNvPr id="33800" name="Picture 8" descr="tokat pervane hamam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3"/>
          <a:stretch>
            <a:fillRect/>
          </a:stretch>
        </p:blipFill>
        <p:spPr bwMode="auto">
          <a:xfrm>
            <a:off x="3779838" y="620713"/>
            <a:ext cx="51847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51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001"/>
          <p:cNvPicPr>
            <a:picLocks noChangeAspect="1" noChangeArrowheads="1"/>
          </p:cNvPicPr>
          <p:nvPr/>
        </p:nvPicPr>
        <p:blipFill>
          <a:blip r:embed="rId2" cstate="print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1831" r="3130"/>
          <a:stretch>
            <a:fillRect/>
          </a:stretch>
        </p:blipFill>
        <p:spPr bwMode="auto">
          <a:xfrm>
            <a:off x="755650" y="476250"/>
            <a:ext cx="2817813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63575" y="6113463"/>
            <a:ext cx="558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BEYŞEHİR EŞREFOĞLU HAMAMI (ÇİFTE HAMAM)</a:t>
            </a:r>
          </a:p>
          <a:p>
            <a:r>
              <a:rPr lang="tr-TR" altLang="tr-TR"/>
              <a:t>Külliyenin yapılarından, (1295 civarı, veya daha eski)</a:t>
            </a:r>
          </a:p>
        </p:txBody>
      </p:sp>
    </p:spTree>
    <p:extLst>
      <p:ext uri="{BB962C8B-B14F-4D97-AF65-F5344CB8AC3E}">
        <p14:creationId xmlns:p14="http://schemas.microsoft.com/office/powerpoint/2010/main" val="155691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SC05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4176713" cy="31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erefolu_hamam_2_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3" b="4869"/>
          <a:stretch>
            <a:fillRect/>
          </a:stretch>
        </p:blipFill>
        <p:spPr bwMode="auto">
          <a:xfrm>
            <a:off x="395288" y="3500438"/>
            <a:ext cx="6192837" cy="31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DSC050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0"/>
            <a:ext cx="2843212" cy="37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39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50825" y="6165850"/>
            <a:ext cx="302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Beyşehir Eşrefoğlu Hamamı</a:t>
            </a:r>
          </a:p>
        </p:txBody>
      </p:sp>
      <p:pic>
        <p:nvPicPr>
          <p:cNvPr id="8202" name="Picture 10" descr="DSC05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605463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90925"/>
            <a:ext cx="43561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95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DSC050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84662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SC050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284662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57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DSC05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68750"/>
            <a:ext cx="3851275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SC050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8913"/>
            <a:ext cx="2806700" cy="37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SC050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3778250" cy="50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369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DSC050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8150" cy="31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DSC050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21050"/>
            <a:ext cx="4716462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36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DSC050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5184775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hamam-300x1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25938"/>
            <a:ext cx="3816350" cy="25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62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016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" r="3535" b="2602"/>
          <a:stretch>
            <a:fillRect/>
          </a:stretch>
        </p:blipFill>
        <p:spPr bwMode="auto">
          <a:xfrm>
            <a:off x="4787900" y="549275"/>
            <a:ext cx="3221038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840288" y="5176838"/>
            <a:ext cx="343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Kayseri Kümbet (Birlik) Hamamı</a:t>
            </a:r>
          </a:p>
          <a:p>
            <a:r>
              <a:rPr lang="tr-TR" altLang="tr-TR"/>
              <a:t>(12.yy. sonları, Danişmendli)</a:t>
            </a:r>
          </a:p>
        </p:txBody>
      </p:sp>
    </p:spTree>
    <p:extLst>
      <p:ext uri="{BB962C8B-B14F-4D97-AF65-F5344CB8AC3E}">
        <p14:creationId xmlns:p14="http://schemas.microsoft.com/office/powerpoint/2010/main" val="3706166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ANd9GcSGikIbLZLykk2A9jE_eSjgKt0vVath4t0p8tW2kunXvs_h5E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33375"/>
            <a:ext cx="26670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008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2603" r="7191"/>
          <a:stretch>
            <a:fillRect/>
          </a:stretch>
        </p:blipFill>
        <p:spPr bwMode="auto">
          <a:xfrm>
            <a:off x="395288" y="260350"/>
            <a:ext cx="2865437" cy="52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395288" y="5734050"/>
            <a:ext cx="300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Aksaray Ağzıkara Han köyü</a:t>
            </a:r>
          </a:p>
          <a:p>
            <a:r>
              <a:rPr lang="tr-TR" altLang="tr-TR"/>
              <a:t>Hamamı(1240 yılı civarı)</a:t>
            </a:r>
          </a:p>
        </p:txBody>
      </p:sp>
    </p:spTree>
    <p:extLst>
      <p:ext uri="{BB962C8B-B14F-4D97-AF65-F5344CB8AC3E}">
        <p14:creationId xmlns:p14="http://schemas.microsoft.com/office/powerpoint/2010/main" val="27739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4008438" cy="57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/>
          <a:stretch>
            <a:fillRect/>
          </a:stretch>
        </p:blipFill>
        <p:spPr bwMode="auto">
          <a:xfrm>
            <a:off x="4840288" y="404813"/>
            <a:ext cx="3670300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07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013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1936" r="4837"/>
          <a:stretch>
            <a:fillRect/>
          </a:stretch>
        </p:blipFill>
        <p:spPr bwMode="auto">
          <a:xfrm>
            <a:off x="684213" y="404813"/>
            <a:ext cx="2263775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63575" y="5753100"/>
            <a:ext cx="4375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Divriği Bekir Çavuş Hamamı (1228 civarı)</a:t>
            </a:r>
          </a:p>
          <a:p>
            <a:r>
              <a:rPr lang="tr-TR" altLang="tr-TR"/>
              <a:t>Külliyeyle birlikte Mengücekli Ahmed şah</a:t>
            </a:r>
          </a:p>
          <a:p>
            <a:r>
              <a:rPr lang="tr-TR" altLang="tr-TR"/>
              <a:t>Tarafından yaptırıldığı sanılıyor.</a:t>
            </a:r>
          </a:p>
        </p:txBody>
      </p:sp>
      <p:pic>
        <p:nvPicPr>
          <p:cNvPr id="38920" name="Picture 8" descr="bekircav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4813"/>
            <a:ext cx="55435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44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2737" r="5423" b="6787"/>
          <a:stretch>
            <a:fillRect/>
          </a:stretch>
        </p:blipFill>
        <p:spPr bwMode="auto">
          <a:xfrm>
            <a:off x="539750" y="333375"/>
            <a:ext cx="300355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19113" y="6040438"/>
            <a:ext cx="309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Karatay Hanı (Erdmann’dan)</a:t>
            </a:r>
          </a:p>
          <a:p>
            <a:r>
              <a:rPr lang="tr-TR" altLang="tr-TR"/>
              <a:t>(1240-1241)</a:t>
            </a:r>
          </a:p>
        </p:txBody>
      </p:sp>
      <p:pic>
        <p:nvPicPr>
          <p:cNvPr id="34822" name="Picture 6" descr="007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6250"/>
            <a:ext cx="31496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89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5083" r="2692" b="6834"/>
          <a:stretch>
            <a:fillRect/>
          </a:stretch>
        </p:blipFill>
        <p:spPr bwMode="auto">
          <a:xfrm>
            <a:off x="468313" y="404813"/>
            <a:ext cx="3570287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50825" y="5373688"/>
            <a:ext cx="4337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Kayseri Sultan Hanı </a:t>
            </a:r>
          </a:p>
          <a:p>
            <a:r>
              <a:rPr lang="tr-TR" altLang="tr-TR"/>
              <a:t>(Tuzhisarı Sultan Hanı)</a:t>
            </a:r>
          </a:p>
          <a:p>
            <a:r>
              <a:rPr lang="tr-TR" altLang="tr-TR"/>
              <a:t>(Erdmann’dan) (1232-1236, I. Keykubad)</a:t>
            </a:r>
          </a:p>
        </p:txBody>
      </p:sp>
      <p:pic>
        <p:nvPicPr>
          <p:cNvPr id="35846" name="Picture 6" descr="012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1176" b="8705"/>
          <a:stretch>
            <a:fillRect/>
          </a:stretch>
        </p:blipFill>
        <p:spPr bwMode="auto">
          <a:xfrm>
            <a:off x="4643438" y="908050"/>
            <a:ext cx="38163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932363" y="5157788"/>
            <a:ext cx="348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Tuzhisarı Sultan hanının hamam</a:t>
            </a:r>
          </a:p>
          <a:p>
            <a:r>
              <a:rPr lang="tr-TR" altLang="tr-TR"/>
              <a:t>kısmı</a:t>
            </a:r>
          </a:p>
        </p:txBody>
      </p:sp>
    </p:spTree>
    <p:extLst>
      <p:ext uri="{BB962C8B-B14F-4D97-AF65-F5344CB8AC3E}">
        <p14:creationId xmlns:p14="http://schemas.microsoft.com/office/powerpoint/2010/main" val="3211371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014"/>
          <p:cNvPicPr>
            <a:picLocks noChangeAspect="1" noChangeArrowheads="1"/>
          </p:cNvPicPr>
          <p:nvPr/>
        </p:nvPicPr>
        <p:blipFill>
          <a:blip r:embed="rId2" cstate="print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3185" r="920"/>
          <a:stretch>
            <a:fillRect/>
          </a:stretch>
        </p:blipFill>
        <p:spPr bwMode="auto">
          <a:xfrm>
            <a:off x="323850" y="404813"/>
            <a:ext cx="3814763" cy="47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92138" y="5465763"/>
            <a:ext cx="419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Alara Kalesi, hamamlı köşk (1225 civarı</a:t>
            </a:r>
          </a:p>
          <a:p>
            <a:r>
              <a:rPr lang="tr-TR" altLang="tr-TR"/>
              <a:t>I. Keykubad devri)</a:t>
            </a:r>
          </a:p>
        </p:txBody>
      </p:sp>
      <p:pic>
        <p:nvPicPr>
          <p:cNvPr id="39943" name="Picture 7" descr="3608241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225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5841075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660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015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930" r="5901"/>
          <a:stretch>
            <a:fillRect/>
          </a:stretch>
        </p:blipFill>
        <p:spPr bwMode="auto">
          <a:xfrm>
            <a:off x="539750" y="333375"/>
            <a:ext cx="2847975" cy="51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47675" y="5681663"/>
            <a:ext cx="3651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Alanya İçkale yakınındaki hamam </a:t>
            </a:r>
          </a:p>
          <a:p>
            <a:r>
              <a:rPr lang="tr-TR" altLang="tr-TR"/>
              <a:t>(13.yy.) (Y. Önge’den)</a:t>
            </a:r>
          </a:p>
        </p:txBody>
      </p:sp>
      <p:pic>
        <p:nvPicPr>
          <p:cNvPr id="40968" name="Picture 8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8"/>
          <a:stretch>
            <a:fillRect/>
          </a:stretch>
        </p:blipFill>
        <p:spPr bwMode="auto">
          <a:xfrm>
            <a:off x="3563938" y="333375"/>
            <a:ext cx="273685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606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00015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620713"/>
            <a:ext cx="6192837" cy="4100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765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kızkalesi genel pl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836613"/>
            <a:ext cx="6403975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657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kızkalesi Hamam planı rölöve planı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04813"/>
            <a:ext cx="4464050" cy="286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 descr="kızkalesi restirüsyon son kop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95713"/>
            <a:ext cx="48244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876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LAYT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6413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0001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1641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SLAYT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0"/>
            <a:ext cx="431641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SLAYT0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3068638"/>
            <a:ext cx="2455862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77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95288" y="549275"/>
            <a:ext cx="27876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Selçuklu devri su yapıları:</a:t>
            </a:r>
          </a:p>
          <a:p>
            <a:endParaRPr lang="tr-TR" altLang="tr-TR"/>
          </a:p>
          <a:p>
            <a:r>
              <a:rPr lang="tr-TR" altLang="tr-TR"/>
              <a:t>HAMAMLAR</a:t>
            </a:r>
          </a:p>
        </p:txBody>
      </p:sp>
      <p:pic>
        <p:nvPicPr>
          <p:cNvPr id="27651" name="Picture 3" descr="Document (3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4802" r="53848" b="20808"/>
          <a:stretch>
            <a:fillRect/>
          </a:stretch>
        </p:blipFill>
        <p:spPr bwMode="auto">
          <a:xfrm>
            <a:off x="3563938" y="0"/>
            <a:ext cx="48926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35013" y="4529138"/>
            <a:ext cx="2381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Semavi Eyice’ye göre</a:t>
            </a:r>
          </a:p>
          <a:p>
            <a:r>
              <a:rPr lang="tr-TR" altLang="tr-TR"/>
              <a:t>Türk Hamam tipolojisi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79388" y="1773238"/>
            <a:ext cx="32575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Genel olarak işlev bakımından</a:t>
            </a:r>
          </a:p>
          <a:p>
            <a:r>
              <a:rPr lang="tr-TR" altLang="tr-TR"/>
              <a:t>üç grupta toplanırlar:</a:t>
            </a:r>
          </a:p>
          <a:p>
            <a:r>
              <a:rPr lang="tr-TR" altLang="tr-TR"/>
              <a:t>1-Halk hamamları</a:t>
            </a:r>
          </a:p>
          <a:p>
            <a:r>
              <a:rPr lang="tr-TR" altLang="tr-TR"/>
              <a:t>2-Özel hamamlar (saray,</a:t>
            </a:r>
          </a:p>
          <a:p>
            <a:r>
              <a:rPr lang="tr-TR" altLang="tr-TR"/>
              <a:t>Köşk ve konak hamamları)</a:t>
            </a:r>
          </a:p>
          <a:p>
            <a:r>
              <a:rPr lang="tr-TR" altLang="tr-TR"/>
              <a:t>3-Kaplıca,ılıca yapıları</a:t>
            </a:r>
          </a:p>
        </p:txBody>
      </p:sp>
    </p:spTree>
    <p:extLst>
      <p:ext uri="{BB962C8B-B14F-4D97-AF65-F5344CB8AC3E}">
        <p14:creationId xmlns:p14="http://schemas.microsoft.com/office/powerpoint/2010/main" val="1807525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SLAYT04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4045" b="1028"/>
          <a:stretch>
            <a:fillRect/>
          </a:stretch>
        </p:blipFill>
        <p:spPr>
          <a:xfrm>
            <a:off x="0" y="0"/>
            <a:ext cx="30416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 descr="SLAYT0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17938"/>
            <a:ext cx="4140200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SLAYT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248126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077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LAYT0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74638"/>
            <a:ext cx="3455988" cy="2432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 descr="0001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3164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093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vaziyet_son numaralı hamammlar kopy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8913"/>
            <a:ext cx="3529013" cy="642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 descr="SLAYT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0"/>
            <a:ext cx="4316412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büyüksaray hamam s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3467100"/>
            <a:ext cx="4316412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407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00009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4427538" cy="2932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 descr="DSC044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4140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000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431641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906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DSCN05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4316412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kubad abad 2005 plan siyah son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0350"/>
            <a:ext cx="2849563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0000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43164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298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SCN05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316413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DSCN05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316412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DSCN05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44900"/>
            <a:ext cx="3889375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0000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3164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526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0000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3275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000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3164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0000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/>
          <a:stretch>
            <a:fillRect/>
          </a:stretch>
        </p:blipFill>
        <p:spPr bwMode="auto">
          <a:xfrm>
            <a:off x="179388" y="3500438"/>
            <a:ext cx="4316412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SLAYT0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316412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4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emavi t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6" b="20187"/>
          <a:stretch>
            <a:fillRect/>
          </a:stretch>
        </p:blipFill>
        <p:spPr bwMode="auto">
          <a:xfrm>
            <a:off x="762000" y="304800"/>
            <a:ext cx="5562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974725" y="5446713"/>
            <a:ext cx="513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SEMAVİ EYİCE’NİN TÜRK HAMAM TİPOLOJİSİ</a:t>
            </a:r>
          </a:p>
        </p:txBody>
      </p:sp>
    </p:spTree>
    <p:extLst>
      <p:ext uri="{BB962C8B-B14F-4D97-AF65-F5344CB8AC3E}">
        <p14:creationId xmlns:p14="http://schemas.microsoft.com/office/powerpoint/2010/main" val="396465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1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492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907704" y="5229200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Göbek taşı, kurnalar ve musluklar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520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002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3384" b="4936"/>
          <a:stretch>
            <a:fillRect/>
          </a:stretch>
        </p:blipFill>
        <p:spPr bwMode="auto">
          <a:xfrm>
            <a:off x="107950" y="115888"/>
            <a:ext cx="3500438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92138" y="4816475"/>
            <a:ext cx="4171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Kütahya Yoncalı Kaplıcası (1233)</a:t>
            </a:r>
          </a:p>
          <a:p>
            <a:r>
              <a:rPr lang="tr-TR" altLang="tr-TR"/>
              <a:t>I.Keykubad devrinde Gülmüş Hanım</a:t>
            </a:r>
          </a:p>
          <a:p>
            <a:r>
              <a:rPr lang="tr-TR" altLang="tr-TR"/>
              <a:t>Tarafından yaptırılmıştır. Küçük boyutlu</a:t>
            </a:r>
          </a:p>
          <a:p>
            <a:r>
              <a:rPr lang="tr-TR" altLang="tr-TR"/>
              <a:t>Bir çifte kaplıcadır. </a:t>
            </a:r>
          </a:p>
        </p:txBody>
      </p:sp>
      <p:pic>
        <p:nvPicPr>
          <p:cNvPr id="31752" name="Picture 8" descr="vali-ciftci,-yoncalidaki-alaaddin-termal-hamamini-inceledi-IHA-20110812AY454219-1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5888"/>
            <a:ext cx="3240088" cy="216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VALİ ÇİFTÇİ, YONCALI'DAKİ ALAADDİN TERMAL HAMAMINI İNCELED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867150"/>
            <a:ext cx="44767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f1f5f_AY258533_de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28575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106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003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7007" r="2138" b="17407"/>
          <a:stretch>
            <a:fillRect/>
          </a:stretch>
        </p:blipFill>
        <p:spPr bwMode="auto">
          <a:xfrm>
            <a:off x="1116013" y="620713"/>
            <a:ext cx="7127875" cy="38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39750" y="4652963"/>
            <a:ext cx="8185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/>
              <a:t>Ilgın (Ab-ı germ) kaplıcası, ilk önce I. Keykubad devrinde 1236 yılında</a:t>
            </a:r>
          </a:p>
          <a:p>
            <a:r>
              <a:rPr lang="tr-TR" altLang="tr-TR"/>
              <a:t>Cemaleddin tarafından inşa edilmiş; sonra 1267’de, </a:t>
            </a:r>
          </a:p>
          <a:p>
            <a:r>
              <a:rPr lang="tr-TR" altLang="tr-TR"/>
              <a:t>Sahip Ata Fahreddin Ali tarafından ihya edilmiştir. Mimar kaluyan.</a:t>
            </a:r>
          </a:p>
          <a:p>
            <a:r>
              <a:rPr lang="tr-TR" altLang="tr-TR"/>
              <a:t>Güney batı tarafta yer alan</a:t>
            </a:r>
          </a:p>
          <a:p>
            <a:r>
              <a:rPr lang="tr-TR" altLang="tr-TR"/>
              <a:t>Ve şimdi erkekler kısmı olan bölüm sonradan eklenmiştir. Eski kısmın önündeki</a:t>
            </a:r>
          </a:p>
          <a:p>
            <a:r>
              <a:rPr lang="tr-TR" altLang="tr-TR"/>
              <a:t>Revak da sonradan olabilir.</a:t>
            </a:r>
          </a:p>
        </p:txBody>
      </p:sp>
    </p:spTree>
    <p:extLst>
      <p:ext uri="{BB962C8B-B14F-4D97-AF65-F5344CB8AC3E}">
        <p14:creationId xmlns:p14="http://schemas.microsoft.com/office/powerpoint/2010/main" val="3263451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norm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" r="1526" b="22884"/>
          <a:stretch>
            <a:fillRect/>
          </a:stretch>
        </p:blipFill>
        <p:spPr bwMode="auto">
          <a:xfrm>
            <a:off x="179388" y="260350"/>
            <a:ext cx="4608512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1224423086kapl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105150"/>
            <a:ext cx="50038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23614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402</Words>
  <Application>Microsoft Office PowerPoint</Application>
  <PresentationFormat>Ekran Gösterisi (4:3)</PresentationFormat>
  <Paragraphs>82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47" baseType="lpstr">
      <vt:lpstr>Ofis Teması</vt:lpstr>
      <vt:lpstr>ANADOLU SELÇUKLU DEVRİ HAMAMLARI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ANADOLU SELÇUKLU DEVRİ HAMAMLARI</dc:title>
  <dc:creator>Asus-01</dc:creator>
  <cp:lastModifiedBy>Asus-01</cp:lastModifiedBy>
  <cp:revision>2</cp:revision>
  <dcterms:created xsi:type="dcterms:W3CDTF">2020-04-16T06:43:28Z</dcterms:created>
  <dcterms:modified xsi:type="dcterms:W3CDTF">2022-04-28T06:46:42Z</dcterms:modified>
</cp:coreProperties>
</file>